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98FC8-8569-4422-BBB7-F4CFB6F05EFF}" type="datetimeFigureOut">
              <a:rPr lang="en-US" smtClean="0"/>
              <a:pPr/>
              <a:t>5/26/2020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D739A-EC12-4601-B7C2-0CFD4DB3A53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i="1" dirty="0">
                <a:solidFill>
                  <a:srgbClr val="FF0000"/>
                </a:solidFill>
              </a:rPr>
              <a:t>Study Material Sets (Part 2)</a:t>
            </a:r>
            <a:endParaRPr lang="en-IN" sz="3600" b="1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571612"/>
            <a:ext cx="7740000" cy="3960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</a:rPr>
              <a:t>This Presentation contains the following contents : 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Some Special Types of Sets.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Venn Diagrams.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Operations on Sets. 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Complement of a Set. 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Practical Problems on Union and Intersection of   Two Sets. </a:t>
            </a:r>
            <a:endParaRPr lang="en-IN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7"/>
            <a:ext cx="8280000" cy="6300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Some Special Kinds Of Sets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</a:rPr>
              <a:t>There are some more kinds of sets. Which we have to discuss now: </a:t>
            </a:r>
          </a:p>
          <a:p>
            <a:pPr marL="514350" indent="-514350" algn="just">
              <a:buAutoNum type="arabicPeriod"/>
            </a:pPr>
            <a:r>
              <a:rPr lang="en-US" sz="2800" b="1" u="sng" dirty="0">
                <a:solidFill>
                  <a:srgbClr val="0070C0"/>
                </a:solidFill>
              </a:rPr>
              <a:t>Subsets</a:t>
            </a:r>
            <a:r>
              <a:rPr lang="en-US" sz="2800" dirty="0">
                <a:solidFill>
                  <a:srgbClr val="0070C0"/>
                </a:solidFill>
              </a:rPr>
              <a:t> : </a:t>
            </a:r>
            <a:r>
              <a:rPr lang="en-US" sz="2400" dirty="0">
                <a:solidFill>
                  <a:srgbClr val="0070C0"/>
                </a:solidFill>
              </a:rPr>
              <a:t>Let us consider A and B are two non-empty sets. Then the set A is said to be a subset of B, if every element of A is also an element of the set B. </a:t>
            </a:r>
          </a:p>
          <a:p>
            <a:pPr marL="514350" indent="-514350" algn="just">
              <a:buNone/>
            </a:pPr>
            <a:r>
              <a:rPr lang="en-US" sz="2400" dirty="0">
                <a:solidFill>
                  <a:srgbClr val="0070C0"/>
                </a:solidFill>
              </a:rPr>
              <a:t> 	or  in other words say that, A </a:t>
            </a:r>
            <a:r>
              <a:rPr lang="az-Cyrl-AZ" sz="2400" dirty="0">
                <a:solidFill>
                  <a:srgbClr val="0070C0"/>
                </a:solidFill>
              </a:rPr>
              <a:t>С</a:t>
            </a:r>
            <a:r>
              <a:rPr lang="en-US" sz="2400" dirty="0">
                <a:solidFill>
                  <a:srgbClr val="0070C0"/>
                </a:solidFill>
              </a:rPr>
              <a:t> B,  if whenever a </a:t>
            </a:r>
            <a:r>
              <a:rPr lang="az-Cyrl-AZ" sz="2400" dirty="0">
                <a:solidFill>
                  <a:srgbClr val="0070C0"/>
                </a:solidFill>
              </a:rPr>
              <a:t>Є</a:t>
            </a:r>
            <a:r>
              <a:rPr lang="en-US" sz="2400" dirty="0">
                <a:solidFill>
                  <a:srgbClr val="0070C0"/>
                </a:solidFill>
              </a:rPr>
              <a:t> A,     then a </a:t>
            </a:r>
            <a:r>
              <a:rPr lang="az-Cyrl-AZ" sz="2400" dirty="0">
                <a:solidFill>
                  <a:srgbClr val="0070C0"/>
                </a:solidFill>
              </a:rPr>
              <a:t>Є</a:t>
            </a:r>
            <a:r>
              <a:rPr lang="en-US" sz="2400" dirty="0">
                <a:solidFill>
                  <a:srgbClr val="0070C0"/>
                </a:solidFill>
              </a:rPr>
              <a:t> B.</a:t>
            </a:r>
          </a:p>
          <a:p>
            <a:pPr marL="514350" indent="-514350" algn="just">
              <a:buNone/>
            </a:pPr>
            <a:r>
              <a:rPr lang="en-US" sz="2400" dirty="0">
                <a:solidFill>
                  <a:srgbClr val="0070C0"/>
                </a:solidFill>
              </a:rPr>
              <a:t>Ex. X = {1,2,3,4}	and Y = { 1,2,3, …. 10} </a:t>
            </a:r>
          </a:p>
          <a:p>
            <a:pPr marL="514350" indent="-514350" algn="just">
              <a:buNone/>
            </a:pPr>
            <a:r>
              <a:rPr lang="en-US" sz="2400" dirty="0">
                <a:solidFill>
                  <a:srgbClr val="0070C0"/>
                </a:solidFill>
              </a:rPr>
              <a:t>Sol. As every element of set X is also an element of set Y. so we can say that “ X is subset of Y “ .  </a:t>
            </a:r>
          </a:p>
          <a:p>
            <a:pPr marL="514350" indent="-514350" algn="just">
              <a:buNone/>
            </a:pPr>
            <a:r>
              <a:rPr lang="en-US" sz="2400" dirty="0">
                <a:solidFill>
                  <a:srgbClr val="0070C0"/>
                </a:solidFill>
              </a:rPr>
              <a:t>	or   X C B. 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70C0"/>
                </a:solidFill>
              </a:rPr>
              <a:t>	</a:t>
            </a:r>
            <a:r>
              <a:rPr lang="en-US" sz="2800" dirty="0"/>
              <a:t> </a:t>
            </a:r>
          </a:p>
          <a:p>
            <a:pPr marL="514350" indent="-514350"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7"/>
            <a:ext cx="8229600" cy="6300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2.</a:t>
            </a:r>
            <a:r>
              <a:rPr lang="en-US" sz="2800" b="1" u="sng" dirty="0">
                <a:solidFill>
                  <a:srgbClr val="7030A0"/>
                </a:solidFill>
              </a:rPr>
              <a:t> Power Set </a:t>
            </a:r>
            <a:r>
              <a:rPr lang="en-US" sz="2800" dirty="0">
                <a:solidFill>
                  <a:srgbClr val="7030A0"/>
                </a:solidFill>
              </a:rPr>
              <a:t>:- The collection of all the subsets of a set A is called the power set of A . It is denoted by P(A). </a:t>
            </a:r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In P(A), every element is a set. </a:t>
            </a:r>
          </a:p>
          <a:p>
            <a:pPr>
              <a:buNone/>
            </a:pPr>
            <a:endParaRPr lang="en-US" sz="28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Ex. If A = { 1, 2}  then </a:t>
            </a:r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 P(A) = { ɸ, {1}, {2}, {1,2}} </a:t>
            </a:r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=&gt; n[P(A)] = 2</a:t>
            </a:r>
            <a:r>
              <a:rPr lang="en-US" sz="2800" baseline="30000" dirty="0">
                <a:solidFill>
                  <a:srgbClr val="7030A0"/>
                </a:solidFill>
              </a:rPr>
              <a:t>2  </a:t>
            </a:r>
            <a:r>
              <a:rPr lang="en-US" sz="2800" dirty="0">
                <a:solidFill>
                  <a:srgbClr val="7030A0"/>
                </a:solidFill>
              </a:rPr>
              <a:t> = 4.</a:t>
            </a:r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In general, if A is a set with n(A) = m, then </a:t>
            </a:r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	n[P(A)] = 2</a:t>
            </a:r>
            <a:r>
              <a:rPr lang="en-US" sz="2800" baseline="30000" dirty="0">
                <a:solidFill>
                  <a:srgbClr val="7030A0"/>
                </a:solidFill>
              </a:rPr>
              <a:t>m </a:t>
            </a:r>
            <a:r>
              <a:rPr lang="en-US" sz="2800" dirty="0">
                <a:solidFill>
                  <a:srgbClr val="7030A0"/>
                </a:solidFill>
              </a:rPr>
              <a:t>  </a:t>
            </a:r>
          </a:p>
          <a:p>
            <a:pPr>
              <a:buNone/>
            </a:pPr>
            <a:endParaRPr lang="en-US" sz="28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b="1" u="sng" dirty="0">
                <a:solidFill>
                  <a:srgbClr val="7030A0"/>
                </a:solidFill>
              </a:rPr>
              <a:t>3.Universal Set </a:t>
            </a:r>
            <a:r>
              <a:rPr lang="en-US" sz="2800" dirty="0">
                <a:solidFill>
                  <a:srgbClr val="7030A0"/>
                </a:solidFill>
              </a:rPr>
              <a:t>:- A set that contains all the elements under consideration in a given problem is called universal set. It is dented by U. </a:t>
            </a:r>
          </a:p>
          <a:p>
            <a:pPr>
              <a:buNone/>
            </a:pPr>
            <a:endParaRPr lang="en-US" sz="28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Ex.  If A = { </a:t>
            </a:r>
            <a:r>
              <a:rPr lang="en-US" sz="2800" dirty="0" err="1">
                <a:solidFill>
                  <a:srgbClr val="7030A0"/>
                </a:solidFill>
              </a:rPr>
              <a:t>a,b,g,k</a:t>
            </a:r>
            <a:r>
              <a:rPr lang="en-US" sz="2800" dirty="0">
                <a:solidFill>
                  <a:srgbClr val="7030A0"/>
                </a:solidFill>
              </a:rPr>
              <a:t> }, then universal set may be </a:t>
            </a:r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		U = { x : x is a letter of </a:t>
            </a:r>
            <a:r>
              <a:rPr lang="en-US" sz="2800" dirty="0" err="1">
                <a:solidFill>
                  <a:srgbClr val="7030A0"/>
                </a:solidFill>
              </a:rPr>
              <a:t>english</a:t>
            </a:r>
            <a:r>
              <a:rPr lang="en-US" sz="2800" dirty="0">
                <a:solidFill>
                  <a:srgbClr val="7030A0"/>
                </a:solidFill>
              </a:rPr>
              <a:t> alphabet } </a:t>
            </a:r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endParaRPr lang="en-IN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20"/>
            <a:ext cx="8229600" cy="6300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b="1" u="sng" dirty="0">
                <a:solidFill>
                  <a:srgbClr val="C00000"/>
                </a:solidFill>
              </a:rPr>
              <a:t>Subsets of Real Numbers </a:t>
            </a:r>
            <a:r>
              <a:rPr lang="en-US" sz="2800" dirty="0">
                <a:solidFill>
                  <a:srgbClr val="C00000"/>
                </a:solidFill>
              </a:rPr>
              <a:t>:-</a:t>
            </a:r>
            <a:r>
              <a:rPr lang="en-US" sz="2400" dirty="0">
                <a:solidFill>
                  <a:srgbClr val="C00000"/>
                </a:solidFill>
              </a:rPr>
              <a:t> there are many important subsets of R . Some of them are : </a:t>
            </a:r>
          </a:p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	N = { 1, 2, 3, …..} = set of all natural numbers. </a:t>
            </a:r>
          </a:p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	Z = { …. , -2, -1, 0, 1,2, …..} = set of all integers. </a:t>
            </a:r>
          </a:p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	Q = { x : x = p/q, where p, q </a:t>
            </a:r>
            <a:r>
              <a:rPr lang="az-Cyrl-AZ" sz="2400" dirty="0">
                <a:solidFill>
                  <a:srgbClr val="C00000"/>
                </a:solidFill>
              </a:rPr>
              <a:t>Є</a:t>
            </a:r>
            <a:r>
              <a:rPr lang="en-US" sz="2400" dirty="0">
                <a:solidFill>
                  <a:srgbClr val="C00000"/>
                </a:solidFill>
              </a:rPr>
              <a:t> Z, and q ≠ 0 }</a:t>
            </a:r>
          </a:p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	As we know that all the numbers are real numbers. </a:t>
            </a:r>
          </a:p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	so N C Z C Q,  Q C R. </a:t>
            </a:r>
          </a:p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	Set R contains all the sets. </a:t>
            </a:r>
          </a:p>
          <a:p>
            <a:pPr>
              <a:buNone/>
            </a:pPr>
            <a:r>
              <a:rPr lang="en-US" sz="2400" b="1" u="sng" dirty="0">
                <a:solidFill>
                  <a:srgbClr val="C00000"/>
                </a:solidFill>
              </a:rPr>
              <a:t>Interval as subsets of R </a:t>
            </a:r>
            <a:r>
              <a:rPr lang="en-US" sz="2400" dirty="0">
                <a:solidFill>
                  <a:srgbClr val="C00000"/>
                </a:solidFill>
              </a:rPr>
              <a:t>:-  Intervals are some special types of subsets of the set of real numbers. </a:t>
            </a:r>
          </a:p>
          <a:p>
            <a:pPr>
              <a:buNone/>
            </a:pPr>
            <a:r>
              <a:rPr lang="en-US" sz="2400" i="1" dirty="0">
                <a:solidFill>
                  <a:srgbClr val="C00000"/>
                </a:solidFill>
              </a:rPr>
              <a:t> </a:t>
            </a:r>
            <a:r>
              <a:rPr lang="en-US" sz="2400" dirty="0">
                <a:solidFill>
                  <a:srgbClr val="C00000"/>
                </a:solidFill>
              </a:rPr>
              <a:t>Let ‘a’ and ‘b’ be two (distinct ) real numbers, and a&lt; b .</a:t>
            </a:r>
          </a:p>
          <a:p>
            <a:pPr>
              <a:buNone/>
            </a:pPr>
            <a:r>
              <a:rPr lang="en-US" sz="2400" b="1" i="1" u="sng" dirty="0">
                <a:solidFill>
                  <a:srgbClr val="C00000"/>
                </a:solidFill>
              </a:rPr>
              <a:t>Open Interval </a:t>
            </a:r>
            <a:r>
              <a:rPr lang="en-US" sz="2400" i="1" dirty="0">
                <a:solidFill>
                  <a:srgbClr val="C00000"/>
                </a:solidFill>
              </a:rPr>
              <a:t>: The set of all real numbers between ‘a’  and ‘b’ is said to form an </a:t>
            </a:r>
            <a:r>
              <a:rPr lang="en-US" sz="2400" b="1" i="1" dirty="0">
                <a:solidFill>
                  <a:srgbClr val="C00000"/>
                </a:solidFill>
              </a:rPr>
              <a:t>open interval</a:t>
            </a:r>
            <a:r>
              <a:rPr lang="en-US" sz="2400" i="1" dirty="0">
                <a:solidFill>
                  <a:srgbClr val="C00000"/>
                </a:solidFill>
              </a:rPr>
              <a:t> . It is denoted by (a, b).  </a:t>
            </a:r>
            <a:r>
              <a:rPr lang="en-US" sz="2400" dirty="0">
                <a:solidFill>
                  <a:srgbClr val="C00000"/>
                </a:solidFill>
              </a:rPr>
              <a:t>  </a:t>
            </a:r>
          </a:p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In general (</a:t>
            </a:r>
            <a:r>
              <a:rPr lang="en-US" sz="2400" dirty="0" err="1">
                <a:solidFill>
                  <a:srgbClr val="C00000"/>
                </a:solidFill>
              </a:rPr>
              <a:t>a,b</a:t>
            </a:r>
            <a:r>
              <a:rPr lang="en-US" sz="2400" dirty="0">
                <a:solidFill>
                  <a:srgbClr val="C00000"/>
                </a:solidFill>
              </a:rPr>
              <a:t> ) = { x : x </a:t>
            </a:r>
            <a:r>
              <a:rPr lang="az-Cyrl-AZ" sz="2400" dirty="0">
                <a:solidFill>
                  <a:srgbClr val="C00000"/>
                </a:solidFill>
              </a:rPr>
              <a:t>Є</a:t>
            </a:r>
            <a:r>
              <a:rPr lang="en-US" sz="2400" dirty="0">
                <a:solidFill>
                  <a:srgbClr val="C00000"/>
                </a:solidFill>
              </a:rPr>
              <a:t> R , a &lt; x &lt; b }. </a:t>
            </a:r>
          </a:p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The numbers ‘a’ and ‘b’ are the left and right end points. </a:t>
            </a:r>
          </a:p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Open interval (a, b) does not contain end points. </a:t>
            </a:r>
            <a:endParaRPr lang="en-IN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43240" y="4429132"/>
            <a:ext cx="3636000" cy="194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5286380" y="4857760"/>
            <a:ext cx="9144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4214810" y="4857760"/>
            <a:ext cx="9144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630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>
                <a:solidFill>
                  <a:srgbClr val="7030A0"/>
                </a:solidFill>
              </a:rPr>
              <a:t>Cl</a:t>
            </a:r>
            <a:r>
              <a:rPr lang="en-US" sz="2400" b="1" i="1" u="sng" dirty="0">
                <a:solidFill>
                  <a:srgbClr val="7030A0"/>
                </a:solidFill>
              </a:rPr>
              <a:t>osed Interval </a:t>
            </a:r>
            <a:r>
              <a:rPr lang="en-US" sz="2400" i="1" dirty="0">
                <a:solidFill>
                  <a:srgbClr val="7030A0"/>
                </a:solidFill>
              </a:rPr>
              <a:t>:- The set of all real numbers lying between ‘a’ and ‘b’ and including the numbers a and b, is said to form closed interval. It is denoted by [</a:t>
            </a:r>
            <a:r>
              <a:rPr lang="en-US" sz="2400" i="1" dirty="0" err="1">
                <a:solidFill>
                  <a:srgbClr val="7030A0"/>
                </a:solidFill>
              </a:rPr>
              <a:t>a,b</a:t>
            </a:r>
            <a:r>
              <a:rPr lang="en-US" sz="2400" i="1" dirty="0">
                <a:solidFill>
                  <a:srgbClr val="7030A0"/>
                </a:solidFill>
              </a:rPr>
              <a:t>]. So we can say that :</a:t>
            </a:r>
          </a:p>
          <a:p>
            <a:pPr>
              <a:buNone/>
            </a:pPr>
            <a:r>
              <a:rPr lang="en-US" sz="2400" i="1" dirty="0">
                <a:solidFill>
                  <a:srgbClr val="7030A0"/>
                </a:solidFill>
              </a:rPr>
              <a:t>	[ a, b] = { x : x </a:t>
            </a:r>
            <a:r>
              <a:rPr lang="az-Cyrl-AZ" sz="2400" dirty="0">
                <a:solidFill>
                  <a:srgbClr val="7030A0"/>
                </a:solidFill>
              </a:rPr>
              <a:t>Є</a:t>
            </a:r>
            <a:r>
              <a:rPr lang="en-US" sz="2400" dirty="0">
                <a:solidFill>
                  <a:srgbClr val="7030A0"/>
                </a:solidFill>
              </a:rPr>
              <a:t> R , a ≤ x ≤ b} </a:t>
            </a:r>
          </a:p>
          <a:p>
            <a:pPr>
              <a:buNone/>
            </a:pPr>
            <a:endParaRPr lang="en-US" sz="24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400" b="1" u="sng" dirty="0">
                <a:solidFill>
                  <a:srgbClr val="7030A0"/>
                </a:solidFill>
              </a:rPr>
              <a:t>Venn Diagram </a:t>
            </a:r>
            <a:r>
              <a:rPr lang="en-US" sz="2400" dirty="0">
                <a:solidFill>
                  <a:srgbClr val="7030A0"/>
                </a:solidFill>
              </a:rPr>
              <a:t>: - Most of the relationships between sets can be represented by means of geometric figures known as ‘</a:t>
            </a:r>
            <a:r>
              <a:rPr lang="en-US" sz="2400" b="1" dirty="0">
                <a:solidFill>
                  <a:srgbClr val="7030A0"/>
                </a:solidFill>
              </a:rPr>
              <a:t>Venn diagrams’ . </a:t>
            </a:r>
            <a:r>
              <a:rPr lang="en-US" sz="2400" dirty="0">
                <a:solidFill>
                  <a:srgbClr val="7030A0"/>
                </a:solidFill>
              </a:rPr>
              <a:t> These diagrams consists of rectangles and closed curves usually circles. The universal set is represented by a rectangle and its subsets are by circles. </a:t>
            </a:r>
          </a:p>
          <a:p>
            <a:pPr>
              <a:buNone/>
            </a:pPr>
            <a:r>
              <a:rPr lang="en-US" sz="2400" i="1" dirty="0"/>
              <a:t>	                                   </a:t>
            </a:r>
          </a:p>
          <a:p>
            <a:pPr>
              <a:buNone/>
            </a:pPr>
            <a:r>
              <a:rPr lang="en-US" sz="2400" i="1" dirty="0"/>
              <a:t>	                                    </a:t>
            </a:r>
            <a:r>
              <a:rPr lang="en-US" sz="2400" i="1" dirty="0">
                <a:solidFill>
                  <a:srgbClr val="C00000"/>
                </a:solidFill>
              </a:rPr>
              <a:t>U</a:t>
            </a:r>
            <a:r>
              <a:rPr lang="en-US" sz="2400" i="1" dirty="0"/>
              <a:t>          A    2       B    3</a:t>
            </a:r>
          </a:p>
          <a:p>
            <a:pPr>
              <a:buNone/>
            </a:pPr>
            <a:r>
              <a:rPr lang="en-US" sz="2400" i="1" dirty="0"/>
              <a:t>                                                         1                 5</a:t>
            </a:r>
            <a:endParaRPr lang="en-IN" sz="24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7"/>
            <a:ext cx="8229600" cy="63000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3300" b="1" u="sng" dirty="0">
                <a:solidFill>
                  <a:srgbClr val="C00000"/>
                </a:solidFill>
              </a:rPr>
              <a:t>Operations on Sets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</a:rPr>
              <a:t>There are various operations on sets </a:t>
            </a:r>
          </a:p>
          <a:p>
            <a:pPr marL="514350" indent="-514350">
              <a:buAutoNum type="arabicPeriod"/>
            </a:pPr>
            <a:r>
              <a:rPr lang="en-US" sz="2800" b="1" u="sng" dirty="0">
                <a:solidFill>
                  <a:srgbClr val="0070C0"/>
                </a:solidFill>
              </a:rPr>
              <a:t>Union of Sets </a:t>
            </a:r>
            <a:r>
              <a:rPr lang="en-US" sz="2800" dirty="0">
                <a:solidFill>
                  <a:srgbClr val="0070C0"/>
                </a:solidFill>
              </a:rPr>
              <a:t>:- The union of two sets A and B is written as A U B ( read as ‘ A union B’), which consists of all the elements of A and B.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70C0"/>
                </a:solidFill>
              </a:rPr>
              <a:t>      =&gt; A Ʋ B = { x : x </a:t>
            </a:r>
            <a:r>
              <a:rPr lang="az-Cyrl-AZ" sz="2800" dirty="0">
                <a:solidFill>
                  <a:srgbClr val="0070C0"/>
                </a:solidFill>
              </a:rPr>
              <a:t>Є</a:t>
            </a:r>
            <a:r>
              <a:rPr lang="en-US" sz="2800" dirty="0">
                <a:solidFill>
                  <a:srgbClr val="0070C0"/>
                </a:solidFill>
              </a:rPr>
              <a:t> A or x </a:t>
            </a:r>
            <a:r>
              <a:rPr lang="az-Cyrl-AZ" sz="2800" dirty="0">
                <a:solidFill>
                  <a:srgbClr val="0070C0"/>
                </a:solidFill>
              </a:rPr>
              <a:t>Є</a:t>
            </a:r>
            <a:r>
              <a:rPr lang="en-US" sz="2800" dirty="0">
                <a:solidFill>
                  <a:srgbClr val="0070C0"/>
                </a:solidFill>
              </a:rPr>
              <a:t> B }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70C0"/>
                </a:solidFill>
              </a:rPr>
              <a:t>Ex. Let A = { 1, 2, 3, 4} 	and B = { 5, 6, 7} then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70C0"/>
                </a:solidFill>
              </a:rPr>
              <a:t>	A Ʋ B = { 1, 2, 3, 4, 5, 6, 7 }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70C0"/>
                </a:solidFill>
              </a:rPr>
              <a:t>Properties of Union:- 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0070C0"/>
                </a:solidFill>
              </a:rPr>
              <a:t>       (</a:t>
            </a:r>
            <a:r>
              <a:rPr lang="en-US" sz="2800" dirty="0" err="1">
                <a:solidFill>
                  <a:srgbClr val="0070C0"/>
                </a:solidFill>
              </a:rPr>
              <a:t>i</a:t>
            </a:r>
            <a:r>
              <a:rPr lang="en-US" sz="2800" dirty="0">
                <a:solidFill>
                  <a:srgbClr val="0070C0"/>
                </a:solidFill>
              </a:rPr>
              <a:t>)	A U B = B U A  (commutative law)</a:t>
            </a:r>
            <a:endParaRPr lang="en-IN" sz="2800" dirty="0">
              <a:solidFill>
                <a:srgbClr val="0070C0"/>
              </a:solidFill>
            </a:endParaRPr>
          </a:p>
          <a:p>
            <a:pPr marL="571500" indent="-571500">
              <a:buNone/>
            </a:pPr>
            <a:r>
              <a:rPr lang="en-US" sz="2800" dirty="0">
                <a:solidFill>
                  <a:srgbClr val="0070C0"/>
                </a:solidFill>
              </a:rPr>
              <a:t>	(ii) (A U B) U C = AU(BUC) ( associative law )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0070C0"/>
                </a:solidFill>
              </a:rPr>
              <a:t>	(iii)  A U ɸ = A (law of identity element)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0070C0"/>
                </a:solidFill>
              </a:rPr>
              <a:t>	(iv) A U A = A 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0070C0"/>
                </a:solidFill>
              </a:rPr>
              <a:t>2.</a:t>
            </a:r>
            <a:r>
              <a:rPr lang="en-US" sz="2800" b="1" u="sng" dirty="0">
                <a:solidFill>
                  <a:srgbClr val="0070C0"/>
                </a:solidFill>
              </a:rPr>
              <a:t> Intersection of Sets</a:t>
            </a:r>
            <a:r>
              <a:rPr lang="en-US" sz="2800" dirty="0">
                <a:solidFill>
                  <a:srgbClr val="0070C0"/>
                </a:solidFill>
              </a:rPr>
              <a:t>:- The intersections of sets is the set of the elements which are common to both A and B. the symbol ‘</a:t>
            </a:r>
            <a:r>
              <a:rPr lang="el-GR" sz="2800" dirty="0">
                <a:solidFill>
                  <a:srgbClr val="0070C0"/>
                </a:solidFill>
              </a:rPr>
              <a:t>Ω</a:t>
            </a:r>
            <a:r>
              <a:rPr lang="en-US" sz="2800" dirty="0">
                <a:solidFill>
                  <a:srgbClr val="0070C0"/>
                </a:solidFill>
              </a:rPr>
              <a:t>’ is used to represent the </a:t>
            </a:r>
            <a:r>
              <a:rPr lang="en-US" sz="2800" i="1" dirty="0">
                <a:solidFill>
                  <a:srgbClr val="0070C0"/>
                </a:solidFill>
              </a:rPr>
              <a:t>intersection. </a:t>
            </a:r>
          </a:p>
          <a:p>
            <a:pPr marL="571500" indent="-571500">
              <a:buNone/>
            </a:pPr>
            <a:r>
              <a:rPr lang="en-US" sz="2800" i="1" dirty="0">
                <a:solidFill>
                  <a:srgbClr val="0070C0"/>
                </a:solidFill>
              </a:rPr>
              <a:t>	=&gt; A </a:t>
            </a:r>
            <a:r>
              <a:rPr lang="el-GR" sz="2800" dirty="0">
                <a:solidFill>
                  <a:srgbClr val="0070C0"/>
                </a:solidFill>
              </a:rPr>
              <a:t>Ω</a:t>
            </a:r>
            <a:r>
              <a:rPr lang="en-US" sz="2800" i="1" dirty="0">
                <a:solidFill>
                  <a:srgbClr val="0070C0"/>
                </a:solidFill>
              </a:rPr>
              <a:t> B = { x : x </a:t>
            </a:r>
            <a:r>
              <a:rPr lang="az-Cyrl-AZ" sz="2800" dirty="0">
                <a:solidFill>
                  <a:srgbClr val="0070C0"/>
                </a:solidFill>
              </a:rPr>
              <a:t>Є</a:t>
            </a:r>
            <a:r>
              <a:rPr lang="en-US" sz="2800" dirty="0">
                <a:solidFill>
                  <a:srgbClr val="0070C0"/>
                </a:solidFill>
              </a:rPr>
              <a:t> A and x </a:t>
            </a:r>
            <a:r>
              <a:rPr lang="az-Cyrl-AZ" sz="2800" dirty="0">
                <a:solidFill>
                  <a:srgbClr val="0070C0"/>
                </a:solidFill>
              </a:rPr>
              <a:t>Є</a:t>
            </a:r>
            <a:r>
              <a:rPr lang="en-US" sz="2800" dirty="0">
                <a:solidFill>
                  <a:srgbClr val="0070C0"/>
                </a:solidFill>
              </a:rPr>
              <a:t> B } </a:t>
            </a:r>
            <a:r>
              <a:rPr lang="en-US" sz="2800" i="1" dirty="0">
                <a:solidFill>
                  <a:srgbClr val="0070C0"/>
                </a:solidFill>
              </a:rPr>
              <a:t> 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630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Ex. Let A = {1,2,3,4} and B= { 2,3, 4, 6} then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A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B = { 2,3,4}</a:t>
            </a:r>
          </a:p>
          <a:p>
            <a:pPr>
              <a:buNone/>
            </a:pPr>
            <a:r>
              <a:rPr lang="en-US" sz="2400" b="1" dirty="0">
                <a:solidFill>
                  <a:srgbClr val="002060"/>
                </a:solidFill>
              </a:rPr>
              <a:t>Properties of Intersection</a:t>
            </a:r>
            <a:r>
              <a:rPr lang="en-US" sz="2400" dirty="0">
                <a:solidFill>
                  <a:srgbClr val="002060"/>
                </a:solidFill>
              </a:rPr>
              <a:t>  :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</a:t>
            </a:r>
            <a:r>
              <a:rPr lang="en-US" sz="2400" dirty="0" err="1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) A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B = B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A  		( Commutative law )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ii) (A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B)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C = A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( B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C) 	(Associative law)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iii) ɸ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A = ɸ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iv) A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( B U C ) = (A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B) U ( A </a:t>
            </a:r>
            <a:r>
              <a:rPr lang="el-GR" sz="2400" dirty="0">
                <a:solidFill>
                  <a:srgbClr val="002060"/>
                </a:solidFill>
              </a:rPr>
              <a:t>Ω</a:t>
            </a:r>
            <a:r>
              <a:rPr lang="en-US" sz="2400" dirty="0">
                <a:solidFill>
                  <a:srgbClr val="002060"/>
                </a:solidFill>
              </a:rPr>
              <a:t> C) (Distributive law)</a:t>
            </a: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3.</a:t>
            </a:r>
            <a:r>
              <a:rPr lang="en-US" sz="2400" b="1" u="sng" dirty="0">
                <a:solidFill>
                  <a:srgbClr val="002060"/>
                </a:solidFill>
              </a:rPr>
              <a:t> Difference of Sets</a:t>
            </a:r>
            <a:r>
              <a:rPr lang="en-US" sz="2400" dirty="0">
                <a:solidFill>
                  <a:srgbClr val="002060"/>
                </a:solidFill>
              </a:rPr>
              <a:t> :- The difference of sets A and B is denoted by A – B, and is the set of elements which belongs to A but not B.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Ex. Let A = { 1,2,3,4,5,6} and B = { 2,4,6,8} then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A – B = {1, 3, 5 }  and B – A = { 8} </a:t>
            </a:r>
          </a:p>
          <a:p>
            <a:pPr>
              <a:buNone/>
            </a:pPr>
            <a:endParaRPr lang="en-IN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580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>
                <a:solidFill>
                  <a:srgbClr val="C00000"/>
                </a:solidFill>
              </a:rPr>
              <a:t>4.</a:t>
            </a:r>
            <a:r>
              <a:rPr lang="en-US" sz="2800" b="1" u="sng" dirty="0">
                <a:solidFill>
                  <a:srgbClr val="C00000"/>
                </a:solidFill>
              </a:rPr>
              <a:t>Complement of a Set</a:t>
            </a:r>
            <a:r>
              <a:rPr lang="en-US" sz="2800" dirty="0">
                <a:solidFill>
                  <a:srgbClr val="C00000"/>
                </a:solidFill>
              </a:rPr>
              <a:t> :- let U be the universal set and A be any set then the complement of A is denoted by A’ or A</a:t>
            </a:r>
            <a:r>
              <a:rPr lang="en-US" sz="2800" baseline="30000" dirty="0">
                <a:solidFill>
                  <a:srgbClr val="C00000"/>
                </a:solidFill>
              </a:rPr>
              <a:t>c    </a:t>
            </a:r>
            <a:r>
              <a:rPr lang="en-US" sz="2800" dirty="0">
                <a:solidFill>
                  <a:srgbClr val="C00000"/>
                </a:solidFill>
              </a:rPr>
              <a:t> . Is the set consisting of the set of all elements of U which do not belong to the set A . </a:t>
            </a:r>
          </a:p>
          <a:p>
            <a:pPr>
              <a:buNone/>
            </a:pPr>
            <a:r>
              <a:rPr lang="en-US" sz="2800" dirty="0">
                <a:solidFill>
                  <a:srgbClr val="C00000"/>
                </a:solidFill>
              </a:rPr>
              <a:t>	=&gt; A’ = { x : x </a:t>
            </a:r>
            <a:r>
              <a:rPr lang="az-Cyrl-AZ" sz="2800" dirty="0">
                <a:solidFill>
                  <a:srgbClr val="C00000"/>
                </a:solidFill>
              </a:rPr>
              <a:t>Є</a:t>
            </a:r>
            <a:r>
              <a:rPr lang="en-US" sz="2800" dirty="0">
                <a:solidFill>
                  <a:srgbClr val="C00000"/>
                </a:solidFill>
              </a:rPr>
              <a:t> U and A </a:t>
            </a:r>
            <a:r>
              <a:rPr lang="az-Cyrl-AZ" sz="2800" dirty="0">
                <a:solidFill>
                  <a:srgbClr val="C00000"/>
                </a:solidFill>
              </a:rPr>
              <a:t>Є</a:t>
            </a:r>
            <a:r>
              <a:rPr lang="en-US" sz="2800" dirty="0">
                <a:solidFill>
                  <a:srgbClr val="C00000"/>
                </a:solidFill>
              </a:rPr>
              <a:t> A } </a:t>
            </a:r>
          </a:p>
          <a:p>
            <a:pPr>
              <a:buNone/>
            </a:pPr>
            <a:r>
              <a:rPr lang="en-US" sz="2800" dirty="0">
                <a:solidFill>
                  <a:srgbClr val="C00000"/>
                </a:solidFill>
              </a:rPr>
              <a:t>Or we can say A ‘ = U – A </a:t>
            </a:r>
          </a:p>
          <a:p>
            <a:pPr>
              <a:buNone/>
            </a:pPr>
            <a:r>
              <a:rPr lang="en-US" sz="2800" b="1" dirty="0">
                <a:solidFill>
                  <a:srgbClr val="C00000"/>
                </a:solidFill>
              </a:rPr>
              <a:t>Properties of Complement Sets:- 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C00000"/>
                </a:solidFill>
              </a:rPr>
              <a:t> 1.</a:t>
            </a:r>
            <a:r>
              <a:rPr lang="en-US" sz="2800" b="1" dirty="0">
                <a:solidFill>
                  <a:srgbClr val="C00000"/>
                </a:solidFill>
              </a:rPr>
              <a:t> Complement law</a:t>
            </a:r>
            <a:r>
              <a:rPr lang="en-US" sz="2800" dirty="0">
                <a:solidFill>
                  <a:srgbClr val="C00000"/>
                </a:solidFill>
              </a:rPr>
              <a:t> :  (</a:t>
            </a:r>
            <a:r>
              <a:rPr lang="en-US" sz="2800" dirty="0" err="1">
                <a:solidFill>
                  <a:srgbClr val="C00000"/>
                </a:solidFill>
              </a:rPr>
              <a:t>i</a:t>
            </a:r>
            <a:r>
              <a:rPr lang="en-US" sz="2800" dirty="0">
                <a:solidFill>
                  <a:srgbClr val="C00000"/>
                </a:solidFill>
              </a:rPr>
              <a:t>) A U A’ = U 	(ii) A </a:t>
            </a:r>
            <a:r>
              <a:rPr lang="el-GR" sz="2800" dirty="0">
                <a:solidFill>
                  <a:srgbClr val="C00000"/>
                </a:solidFill>
              </a:rPr>
              <a:t>Ω </a:t>
            </a:r>
            <a:r>
              <a:rPr lang="en-US" sz="2800" dirty="0">
                <a:solidFill>
                  <a:srgbClr val="C00000"/>
                </a:solidFill>
              </a:rPr>
              <a:t> A’ = ɸ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C00000"/>
                </a:solidFill>
              </a:rPr>
              <a:t> 2. </a:t>
            </a:r>
            <a:r>
              <a:rPr lang="en-US" sz="2800" b="1" dirty="0">
                <a:solidFill>
                  <a:srgbClr val="C00000"/>
                </a:solidFill>
              </a:rPr>
              <a:t>De Morgan’s Law </a:t>
            </a:r>
            <a:r>
              <a:rPr lang="en-US" sz="2800" dirty="0">
                <a:solidFill>
                  <a:srgbClr val="C00000"/>
                </a:solidFill>
              </a:rPr>
              <a:t>:  (</a:t>
            </a:r>
            <a:r>
              <a:rPr lang="en-US" sz="2800" dirty="0" err="1">
                <a:solidFill>
                  <a:srgbClr val="C00000"/>
                </a:solidFill>
              </a:rPr>
              <a:t>i</a:t>
            </a:r>
            <a:r>
              <a:rPr lang="en-US" sz="2800" dirty="0">
                <a:solidFill>
                  <a:srgbClr val="C00000"/>
                </a:solidFill>
              </a:rPr>
              <a:t>) (A U B)’ = A’ </a:t>
            </a:r>
            <a:r>
              <a:rPr lang="el-GR" sz="2800" dirty="0">
                <a:solidFill>
                  <a:srgbClr val="C00000"/>
                </a:solidFill>
              </a:rPr>
              <a:t>Ω </a:t>
            </a:r>
            <a:r>
              <a:rPr lang="en-US" sz="2800" dirty="0">
                <a:solidFill>
                  <a:srgbClr val="C00000"/>
                </a:solidFill>
              </a:rPr>
              <a:t> B’ 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C00000"/>
                </a:solidFill>
              </a:rPr>
              <a:t>				      (ii) (A </a:t>
            </a:r>
            <a:r>
              <a:rPr lang="el-GR" sz="2800" dirty="0">
                <a:solidFill>
                  <a:srgbClr val="C00000"/>
                </a:solidFill>
              </a:rPr>
              <a:t>Ω </a:t>
            </a:r>
            <a:r>
              <a:rPr lang="en-US" sz="2800" dirty="0">
                <a:solidFill>
                  <a:srgbClr val="C00000"/>
                </a:solidFill>
              </a:rPr>
              <a:t>B )’ = A’ U B’ 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C00000"/>
                </a:solidFill>
              </a:rPr>
              <a:t>3. </a:t>
            </a:r>
            <a:r>
              <a:rPr lang="en-US" sz="2800" b="1" dirty="0">
                <a:solidFill>
                  <a:srgbClr val="C00000"/>
                </a:solidFill>
              </a:rPr>
              <a:t>Law of Double complement</a:t>
            </a:r>
            <a:r>
              <a:rPr lang="en-US" sz="2800" dirty="0">
                <a:solidFill>
                  <a:srgbClr val="C00000"/>
                </a:solidFill>
              </a:rPr>
              <a:t> : (A’)’ = A 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C00000"/>
                </a:solidFill>
              </a:rPr>
              <a:t>Ex. Let U = { 1,2,3, ….., 10} and A = { 1,3,5,7,9} then </a:t>
            </a:r>
          </a:p>
          <a:p>
            <a:pPr marL="571500" indent="-571500">
              <a:buNone/>
            </a:pPr>
            <a:r>
              <a:rPr lang="en-US" sz="2800" dirty="0">
                <a:solidFill>
                  <a:srgbClr val="C00000"/>
                </a:solidFill>
              </a:rPr>
              <a:t>	A’ = { 2,4,6,8,10} 		 </a:t>
            </a:r>
          </a:p>
          <a:p>
            <a:pPr>
              <a:buNone/>
            </a:pPr>
            <a:endParaRPr lang="en-US" sz="28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C0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357686" y="2143116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229600" cy="5220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800" b="1" u="sng" dirty="0">
                <a:solidFill>
                  <a:srgbClr val="0070C0"/>
                </a:solidFill>
              </a:rPr>
              <a:t>Practical Problems on Union and Intersection of Sets </a:t>
            </a:r>
          </a:p>
          <a:p>
            <a:pPr algn="just">
              <a:buNone/>
            </a:pPr>
            <a:r>
              <a:rPr lang="en-US" sz="2800" dirty="0">
                <a:solidFill>
                  <a:srgbClr val="0070C0"/>
                </a:solidFill>
              </a:rPr>
              <a:t>	In this section, we will go through some practical problems related to our daily life. To solve these problems we will use the following formulas. 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</a:rPr>
              <a:t>If A and B be finite sets then we have </a:t>
            </a:r>
          </a:p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</a:rPr>
              <a:t>  	(</a:t>
            </a:r>
            <a:r>
              <a:rPr lang="en-US" sz="2800" b="1" dirty="0" err="1">
                <a:solidFill>
                  <a:srgbClr val="0070C0"/>
                </a:solidFill>
              </a:rPr>
              <a:t>i</a:t>
            </a:r>
            <a:r>
              <a:rPr lang="en-US" sz="2800" b="1" dirty="0">
                <a:solidFill>
                  <a:srgbClr val="0070C0"/>
                </a:solidFill>
              </a:rPr>
              <a:t>) n(A U B) = n(A) + n(B) – n(A </a:t>
            </a:r>
            <a:r>
              <a:rPr lang="el-GR" sz="2800" b="1" dirty="0">
                <a:solidFill>
                  <a:srgbClr val="0070C0"/>
                </a:solidFill>
              </a:rPr>
              <a:t>Ω</a:t>
            </a:r>
            <a:r>
              <a:rPr lang="en-US" sz="2800" b="1" dirty="0">
                <a:solidFill>
                  <a:srgbClr val="0070C0"/>
                </a:solidFill>
              </a:rPr>
              <a:t> B) </a:t>
            </a:r>
          </a:p>
          <a:p>
            <a:pPr>
              <a:buNone/>
            </a:pPr>
            <a:endParaRPr lang="en-US" sz="28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</a:rPr>
              <a:t>If A </a:t>
            </a:r>
            <a:r>
              <a:rPr lang="el-GR" sz="2800" dirty="0">
                <a:solidFill>
                  <a:srgbClr val="0070C0"/>
                </a:solidFill>
              </a:rPr>
              <a:t>Ω</a:t>
            </a:r>
            <a:r>
              <a:rPr lang="en-US" sz="2800" dirty="0">
                <a:solidFill>
                  <a:srgbClr val="0070C0"/>
                </a:solidFill>
              </a:rPr>
              <a:t> B = ɸ then we have </a:t>
            </a:r>
          </a:p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</a:rPr>
              <a:t>	(ii) n(A U B) = n(A) + n(B) </a:t>
            </a:r>
          </a:p>
          <a:p>
            <a:pPr>
              <a:buNone/>
            </a:pPr>
            <a:endParaRPr lang="en-US" sz="28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</a:rPr>
              <a:t>if A, B, and C are finite sets, then we have </a:t>
            </a:r>
          </a:p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</a:rPr>
              <a:t>	(iii) n(A U B UC) = n(A) + n(B) + n(C) – n(A  </a:t>
            </a:r>
            <a:r>
              <a:rPr lang="el-GR" sz="2800" b="1" dirty="0">
                <a:solidFill>
                  <a:srgbClr val="0070C0"/>
                </a:solidFill>
              </a:rPr>
              <a:t>Ω</a:t>
            </a:r>
            <a:r>
              <a:rPr lang="en-US" sz="2800" b="1" dirty="0">
                <a:solidFill>
                  <a:srgbClr val="0070C0"/>
                </a:solidFill>
              </a:rPr>
              <a:t> B) </a:t>
            </a:r>
          </a:p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</a:rPr>
              <a:t>				– n(B  </a:t>
            </a:r>
            <a:r>
              <a:rPr lang="el-GR" sz="2800" b="1" dirty="0">
                <a:solidFill>
                  <a:srgbClr val="0070C0"/>
                </a:solidFill>
              </a:rPr>
              <a:t>Ω</a:t>
            </a:r>
            <a:r>
              <a:rPr lang="en-US" sz="2800" b="1" dirty="0">
                <a:solidFill>
                  <a:srgbClr val="0070C0"/>
                </a:solidFill>
              </a:rPr>
              <a:t> C) – n(A </a:t>
            </a:r>
            <a:r>
              <a:rPr lang="el-GR" sz="2800" b="1" dirty="0">
                <a:solidFill>
                  <a:srgbClr val="0070C0"/>
                </a:solidFill>
              </a:rPr>
              <a:t>Ω</a:t>
            </a:r>
            <a:r>
              <a:rPr lang="en-US" sz="2800" b="1" dirty="0">
                <a:solidFill>
                  <a:srgbClr val="0070C0"/>
                </a:solidFill>
              </a:rPr>
              <a:t> C) + n(A  </a:t>
            </a:r>
            <a:r>
              <a:rPr lang="el-GR" sz="2800" b="1" dirty="0">
                <a:solidFill>
                  <a:srgbClr val="0070C0"/>
                </a:solidFill>
              </a:rPr>
              <a:t>Ω</a:t>
            </a:r>
            <a:r>
              <a:rPr lang="en-US" sz="2800" b="1" dirty="0">
                <a:solidFill>
                  <a:srgbClr val="0070C0"/>
                </a:solidFill>
              </a:rPr>
              <a:t> B  </a:t>
            </a:r>
            <a:r>
              <a:rPr lang="el-GR" sz="2800" b="1" dirty="0">
                <a:solidFill>
                  <a:srgbClr val="0070C0"/>
                </a:solidFill>
              </a:rPr>
              <a:t>Ω</a:t>
            </a:r>
            <a:r>
              <a:rPr lang="en-US" sz="2800" b="1" dirty="0">
                <a:solidFill>
                  <a:srgbClr val="0070C0"/>
                </a:solidFill>
              </a:rPr>
              <a:t> C) 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</a:rPr>
              <a:t>		</a:t>
            </a:r>
          </a:p>
          <a:p>
            <a:pPr>
              <a:buNone/>
            </a:pPr>
            <a:endParaRPr lang="en-IN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414</Words>
  <Application>Microsoft Office PowerPoint</Application>
  <PresentationFormat>On-screen Show (4:3)</PresentationFormat>
  <Paragraphs>103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Study Material Sets (Part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Material Sets (Part 2)</dc:title>
  <dc:creator>Admin</dc:creator>
  <cp:lastModifiedBy>Pranav Semwal</cp:lastModifiedBy>
  <cp:revision>40</cp:revision>
  <dcterms:created xsi:type="dcterms:W3CDTF">2020-05-25T04:52:19Z</dcterms:created>
  <dcterms:modified xsi:type="dcterms:W3CDTF">2020-05-26T10:43:17Z</dcterms:modified>
</cp:coreProperties>
</file>